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359" r:id="rId3"/>
    <p:sldId id="11917" r:id="rId4"/>
    <p:sldId id="11923" r:id="rId5"/>
    <p:sldId id="11928" r:id="rId6"/>
    <p:sldId id="11924" r:id="rId7"/>
    <p:sldId id="11925" r:id="rId8"/>
    <p:sldId id="11926" r:id="rId9"/>
    <p:sldId id="11927" r:id="rId10"/>
    <p:sldId id="11867" r:id="rId11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95CD"/>
    <a:srgbClr val="DCB0EF"/>
    <a:srgbClr val="BF97CC"/>
    <a:srgbClr val="7038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2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标题 5"/>
          <p:cNvSpPr txBox="1"/>
          <p:nvPr userDrawn="1"/>
        </p:nvSpPr>
        <p:spPr>
          <a:xfrm>
            <a:off x="660400" y="345937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703881"/>
                </a:solidFill>
              </a:rPr>
              <a:t>输入标题</a:t>
            </a:r>
            <a:endParaRPr lang="zh-CN" altLang="en-US" dirty="0">
              <a:solidFill>
                <a:srgbClr val="703881"/>
              </a:solidFill>
            </a:endParaRPr>
          </a:p>
        </p:txBody>
      </p:sp>
      <p:grpSp>
        <p:nvGrpSpPr>
          <p:cNvPr id="17" name="组合 16"/>
          <p:cNvGrpSpPr>
            <a:grpSpLocks noChangeAspect="1"/>
          </p:cNvGrpSpPr>
          <p:nvPr userDrawn="1"/>
        </p:nvGrpSpPr>
        <p:grpSpPr>
          <a:xfrm>
            <a:off x="9915416" y="511722"/>
            <a:ext cx="1561684" cy="469972"/>
            <a:chOff x="2685028" y="2876682"/>
            <a:chExt cx="5502784" cy="1656004"/>
          </a:xfrm>
        </p:grpSpPr>
        <p:sp>
          <p:nvSpPr>
            <p:cNvPr id="18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19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标题 5"/>
          <p:cNvSpPr txBox="1"/>
          <p:nvPr userDrawn="1"/>
        </p:nvSpPr>
        <p:spPr>
          <a:xfrm>
            <a:off x="660400" y="345937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703881"/>
                </a:solidFill>
              </a:rPr>
              <a:t>输入标题</a:t>
            </a:r>
            <a:endParaRPr lang="zh-CN" altLang="en-US" dirty="0">
              <a:solidFill>
                <a:srgbClr val="703881"/>
              </a:solidFill>
            </a:endParaRPr>
          </a:p>
        </p:txBody>
      </p:sp>
      <p:grpSp>
        <p:nvGrpSpPr>
          <p:cNvPr id="17" name="组合 16"/>
          <p:cNvGrpSpPr>
            <a:grpSpLocks noChangeAspect="1"/>
          </p:cNvGrpSpPr>
          <p:nvPr userDrawn="1"/>
        </p:nvGrpSpPr>
        <p:grpSpPr>
          <a:xfrm>
            <a:off x="9915416" y="511722"/>
            <a:ext cx="1561684" cy="469972"/>
            <a:chOff x="2685028" y="2876682"/>
            <a:chExt cx="5502784" cy="1656004"/>
          </a:xfrm>
        </p:grpSpPr>
        <p:sp>
          <p:nvSpPr>
            <p:cNvPr id="18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19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5DBEE-1797-4954-806D-9065D78AE6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E035A-96BB-4859-927D-2CA3BEB2B9E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6" Type="http://schemas.openxmlformats.org/officeDocument/2006/relationships/image" Target="../media/image9.pn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user-avatar-profile_70039"/>
          <p:cNvSpPr>
            <a:spLocks noChangeAspect="1"/>
          </p:cNvSpPr>
          <p:nvPr/>
        </p:nvSpPr>
        <p:spPr bwMode="auto">
          <a:xfrm>
            <a:off x="6338462" y="4866402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rgbClr val="70388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6827549" y="4876277"/>
            <a:ext cx="3714570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rgbClr val="703881"/>
                </a:solidFill>
                <a:latin typeface="+mn-ea"/>
              </a:rPr>
              <a:t>汇报人：</a:t>
            </a:r>
            <a:r>
              <a:rPr lang="en-US" altLang="zh-CN" spc="300" dirty="0">
                <a:solidFill>
                  <a:srgbClr val="703881"/>
                </a:solidFill>
                <a:latin typeface="+mn-ea"/>
              </a:rPr>
              <a:t>张炯辰</a:t>
            </a:r>
            <a:endParaRPr lang="en-US" altLang="zh-CN" spc="300" dirty="0">
              <a:solidFill>
                <a:srgbClr val="703881"/>
              </a:solidFill>
              <a:latin typeface="+mn-ea"/>
            </a:endParaRPr>
          </a:p>
        </p:txBody>
      </p:sp>
      <p:sp>
        <p:nvSpPr>
          <p:cNvPr id="47" name="TextBox 6"/>
          <p:cNvSpPr>
            <a:spLocks noChangeArrowheads="1"/>
          </p:cNvSpPr>
          <p:nvPr/>
        </p:nvSpPr>
        <p:spPr bwMode="auto">
          <a:xfrm>
            <a:off x="3225165" y="2856865"/>
            <a:ext cx="5636260" cy="90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indent="0" algn="ctr">
              <a:lnSpc>
                <a:spcPct val="120000"/>
              </a:lnSpc>
              <a:buNone/>
            </a:pPr>
            <a:r>
              <a:rPr lang="zh-CN" altLang="en-US" sz="4400" b="1" spc="300" dirty="0">
                <a:solidFill>
                  <a:srgbClr val="660874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期末报告</a:t>
            </a:r>
            <a:endParaRPr lang="zh-CN" altLang="en-US" sz="4400" b="1" spc="800" dirty="0">
              <a:solidFill>
                <a:srgbClr val="660874"/>
              </a:solidFill>
              <a:latin typeface="黑体" panose="02010609060101010101" charset="-122"/>
              <a:ea typeface="黑体" panose="02010609060101010101" charset="-122"/>
              <a:sym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208213" y="3694725"/>
            <a:ext cx="7938111" cy="0"/>
          </a:xfrm>
          <a:prstGeom prst="line">
            <a:avLst/>
          </a:prstGeom>
          <a:ln w="28575">
            <a:solidFill>
              <a:srgbClr val="66087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2611120" y="1653540"/>
            <a:ext cx="6970395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6000" b="1" spc="300" dirty="0">
                <a:solidFill>
                  <a:srgbClr val="660874"/>
                </a:solidFill>
                <a:latin typeface="黑体" panose="02010609060101010101" charset="-122"/>
                <a:ea typeface="黑体" panose="02010609060101010101" charset="-122"/>
              </a:rPr>
              <a:t>操作系统专题训练</a:t>
            </a:r>
            <a:endParaRPr lang="en-US" altLang="zh-CN" sz="6000" b="1" spc="300" dirty="0">
              <a:solidFill>
                <a:srgbClr val="660874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74" name="组合 73"/>
          <p:cNvGrpSpPr>
            <a:grpSpLocks noChangeAspect="1"/>
          </p:cNvGrpSpPr>
          <p:nvPr/>
        </p:nvGrpSpPr>
        <p:grpSpPr>
          <a:xfrm>
            <a:off x="9505950" y="336023"/>
            <a:ext cx="2325831" cy="699934"/>
            <a:chOff x="2685028" y="2876682"/>
            <a:chExt cx="5502784" cy="1656004"/>
          </a:xfrm>
        </p:grpSpPr>
        <p:sp>
          <p:nvSpPr>
            <p:cNvPr id="75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76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77" name="图片 7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pic>
        <p:nvPicPr>
          <p:cNvPr id="16" name="图片 15" descr="建筑的设计&#10;&#10;描述已自动生成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048" y="3076575"/>
            <a:ext cx="5635327" cy="378142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标题 5"/>
          <p:cNvSpPr txBox="1"/>
          <p:nvPr/>
        </p:nvSpPr>
        <p:spPr>
          <a:xfrm>
            <a:off x="1300480" y="327649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dirty="0">
              <a:solidFill>
                <a:srgbClr val="703881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868680" y="402590"/>
            <a:ext cx="280225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algn="l">
              <a:defRPr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erif SC" panose="02020400000000000000" pitchFamily="18" charset="-122"/>
              </a:rPr>
              <a:t>axnet</a:t>
            </a:r>
            <a:r>
              <a:rPr 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erif SC" panose="02020400000000000000" pitchFamily="18" charset="-122"/>
              </a:rPr>
              <a:t>性能测量</a:t>
            </a:r>
            <a:endParaRPr lang="zh-CN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838200" y="15621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/>
              <a:t>测试环境：</a:t>
            </a:r>
            <a:r>
              <a:rPr lang="en-US" altLang="zh-CN"/>
              <a:t>Windows WSL2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/>
              <a:t>本地发送的性能衰减源自包处理</a:t>
            </a:r>
            <a:endParaRPr lang="zh-CN"/>
          </a:p>
          <a:p>
            <a:r>
              <a:rPr lang="en-US" altLang="zh-CN"/>
              <a:t>riscv</a:t>
            </a:r>
            <a:r>
              <a:rPr lang="zh-CN" altLang="en-US"/>
              <a:t>的性能衰减来自模拟器</a:t>
            </a:r>
            <a:endParaRPr lang="zh-CN"/>
          </a:p>
          <a:p>
            <a:endParaRPr lang="en-US" altLang="zh-CN"/>
          </a:p>
        </p:txBody>
      </p:sp>
      <p:graphicFrame>
        <p:nvGraphicFramePr>
          <p:cNvPr id="2" name="表格 1"/>
          <p:cNvGraphicFramePr/>
          <p:nvPr>
            <p:custDataLst>
              <p:tags r:id="rId7"/>
            </p:custDataLst>
          </p:nvPr>
        </p:nvGraphicFramePr>
        <p:xfrm>
          <a:off x="838200" y="2445385"/>
          <a:ext cx="10445115" cy="16535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81705"/>
                <a:gridCol w="3481705"/>
                <a:gridCol w="3481705"/>
              </a:tblGrid>
              <a:tr h="4133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架构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x86_64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riscv64</a:t>
                      </a:r>
                      <a:endParaRPr lang="en-US" altLang="zh-CN" sz="2400"/>
                    </a:p>
                  </a:txBody>
                  <a:tcPr/>
                </a:tc>
              </a:tr>
              <a:tr h="4133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接口层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~1000Mbps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~800Mbps</a:t>
                      </a:r>
                      <a:endParaRPr lang="en-US" altLang="zh-CN" sz="2400"/>
                    </a:p>
                  </a:txBody>
                  <a:tcPr/>
                </a:tc>
              </a:tr>
              <a:tr h="4133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本地发送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157Mbps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104Mbps</a:t>
                      </a:r>
                      <a:endParaRPr lang="en-US" altLang="zh-CN" sz="2400"/>
                    </a:p>
                  </a:txBody>
                  <a:tcPr/>
                </a:tc>
              </a:tr>
              <a:tr h="4133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实际发送</a:t>
                      </a:r>
                      <a:r>
                        <a:rPr lang="en-US" altLang="zh-CN" sz="2400"/>
                        <a:t>TCP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99.4Mbps</a:t>
                      </a:r>
                      <a:r>
                        <a:rPr lang="zh-CN" altLang="en-US" sz="2400"/>
                        <a:t>（受限于网卡）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79Mbps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标题 5"/>
          <p:cNvSpPr txBox="1"/>
          <p:nvPr/>
        </p:nvSpPr>
        <p:spPr>
          <a:xfrm>
            <a:off x="1300480" y="327649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dirty="0">
              <a:solidFill>
                <a:srgbClr val="703881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868680" y="402590"/>
            <a:ext cx="280225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algn="l">
              <a:defRPr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erif SC" panose="02020400000000000000" pitchFamily="18" charset="-122"/>
              </a:rPr>
              <a:t>axnet</a:t>
            </a:r>
            <a:r>
              <a:rPr 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erif SC" panose="02020400000000000000" pitchFamily="18" charset="-122"/>
              </a:rPr>
              <a:t>机制分析</a:t>
            </a:r>
            <a:endParaRPr lang="zh-CN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838200" y="15621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WouldBlock</a:t>
            </a:r>
            <a:r>
              <a:rPr lang="zh-CN" altLang="en-US"/>
              <a:t>（</a:t>
            </a:r>
            <a:r>
              <a:rPr lang="en-US" altLang="zh-CN"/>
              <a:t>“</a:t>
            </a:r>
            <a:r>
              <a:rPr lang="zh-CN" altLang="en-US"/>
              <a:t>稍等</a:t>
            </a:r>
            <a:r>
              <a:rPr lang="en-US" altLang="zh-CN"/>
              <a:t>”</a:t>
            </a:r>
            <a:r>
              <a:rPr lang="zh-CN" altLang="en-US"/>
              <a:t>）</a:t>
            </a:r>
            <a:endParaRPr lang="zh-CN" altLang="en-US"/>
          </a:p>
          <a:p>
            <a:pPr lvl="1"/>
            <a:r>
              <a:rPr lang="zh-CN" altLang="en-US"/>
              <a:t>任务会若完成则返回值，未完成则返回</a:t>
            </a:r>
            <a:r>
              <a:rPr lang="en-US" altLang="zh-CN">
                <a:sym typeface="+mn-ea"/>
              </a:rPr>
              <a:t>WouldBlock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/>
              <a:t>non-blocking</a:t>
            </a:r>
            <a:r>
              <a:rPr lang="zh-CN" altLang="en-US"/>
              <a:t>模式下，子任务未完成，父任务立即返回</a:t>
            </a:r>
            <a:r>
              <a:rPr lang="en-US" altLang="zh-CN">
                <a:sym typeface="+mn-ea"/>
              </a:rPr>
              <a:t>WouldBlock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/>
              <a:t>blocking</a:t>
            </a:r>
            <a:r>
              <a:rPr lang="zh-CN" altLang="en-US"/>
              <a:t>模式下，</a:t>
            </a:r>
            <a:r>
              <a:rPr lang="zh-CN" altLang="en-US">
                <a:sym typeface="+mn-ea"/>
              </a:rPr>
              <a:t>子任务未完成，父任务轮询到其完成为止</a:t>
            </a:r>
            <a:endParaRPr lang="zh-CN" altLang="en-US">
              <a:sym typeface="+mn-ea"/>
            </a:endParaRPr>
          </a:p>
          <a:p>
            <a:pPr lvl="0"/>
            <a:r>
              <a:rPr lang="zh-CN" altLang="en-US"/>
              <a:t>轮询中交替检查网络包状态和任务状态</a:t>
            </a:r>
            <a:endParaRPr lang="zh-CN" altLang="en-US"/>
          </a:p>
          <a:p>
            <a:pPr lvl="1"/>
            <a:r>
              <a:rPr lang="en-US" altLang="zh-CN"/>
              <a:t>smoltcp</a:t>
            </a:r>
            <a:r>
              <a:rPr lang="zh-CN" altLang="en-US"/>
              <a:t>中有多包连续发送机制</a:t>
            </a:r>
            <a:endParaRPr lang="zh-CN" altLang="en-US"/>
          </a:p>
          <a:p>
            <a:pPr lvl="0"/>
            <a:r>
              <a:rPr lang="zh-CN" altLang="en-US"/>
              <a:t>与真正异步的区别：</a:t>
            </a:r>
            <a:endParaRPr lang="zh-CN" altLang="en-US"/>
          </a:p>
          <a:p>
            <a:pPr lvl="1"/>
            <a:r>
              <a:rPr lang="zh-CN" altLang="en-US"/>
              <a:t>多次重试失败，上下文切换次数较多</a:t>
            </a:r>
            <a:endParaRPr lang="zh-CN" altLang="en-US"/>
          </a:p>
          <a:p>
            <a:pPr lvl="1"/>
            <a:r>
              <a:rPr lang="zh-CN" altLang="en-US"/>
              <a:t>函数返回</a:t>
            </a:r>
            <a:r>
              <a:rPr lang="en-US" altLang="zh-CN"/>
              <a:t>WouldBlock</a:t>
            </a:r>
            <a:r>
              <a:rPr lang="zh-CN" altLang="en-US"/>
              <a:t>的控制流必须可重复执行</a:t>
            </a:r>
            <a:endParaRPr lang="zh-CN" altLang="en-US"/>
          </a:p>
          <a:p>
            <a:pPr lvl="1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标题 5"/>
          <p:cNvSpPr txBox="1"/>
          <p:nvPr/>
        </p:nvSpPr>
        <p:spPr>
          <a:xfrm>
            <a:off x="1300480" y="327649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dirty="0">
              <a:solidFill>
                <a:srgbClr val="703881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868680" y="402590"/>
            <a:ext cx="338963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algn="l">
              <a:defRPr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erif SC" panose="02020400000000000000" pitchFamily="18" charset="-122"/>
              </a:rPr>
              <a:t>embassy-net</a:t>
            </a:r>
            <a:r>
              <a:rPr 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erif SC" panose="02020400000000000000" pitchFamily="18" charset="-122"/>
              </a:rPr>
              <a:t>机制分析</a:t>
            </a:r>
            <a:endParaRPr lang="zh-CN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838200" y="15621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将</a:t>
            </a:r>
            <a:r>
              <a:rPr lang="en-US" altLang="zh-CN"/>
              <a:t>socket</a:t>
            </a:r>
            <a:r>
              <a:rPr lang="zh-CN" altLang="en-US"/>
              <a:t>接口改为异步</a:t>
            </a:r>
            <a:endParaRPr lang="zh-CN" altLang="en-US"/>
          </a:p>
          <a:p>
            <a:r>
              <a:rPr lang="zh-CN" altLang="en-US"/>
              <a:t>注册唤醒函数，只在完成时唤醒</a:t>
            </a:r>
            <a:endParaRPr lang="zh-CN" altLang="en-US"/>
          </a:p>
          <a:p>
            <a:r>
              <a:rPr lang="zh-CN" altLang="en-US"/>
              <a:t>需要大量修改</a:t>
            </a:r>
            <a:r>
              <a:rPr lang="en-US" altLang="zh-CN"/>
              <a:t>syscall</a:t>
            </a:r>
            <a:r>
              <a:rPr lang="zh-CN" altLang="en-US"/>
              <a:t>实现</a:t>
            </a:r>
            <a:endParaRPr lang="zh-CN" altLang="en-US"/>
          </a:p>
          <a:p>
            <a:r>
              <a:rPr lang="zh-CN" altLang="en-US"/>
              <a:t>只在内部使用异步可行性？</a:t>
            </a:r>
            <a:endParaRPr lang="zh-CN" altLang="en-US"/>
          </a:p>
          <a:p>
            <a:pPr lvl="1"/>
            <a:r>
              <a:rPr lang="zh-CN" altLang="en-US"/>
              <a:t>包处理主要是</a:t>
            </a:r>
            <a:r>
              <a:rPr lang="en-US" altLang="zh-CN"/>
              <a:t>CPU</a:t>
            </a:r>
            <a:r>
              <a:rPr lang="zh-CN" altLang="en-US"/>
              <a:t>密集</a:t>
            </a:r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标题 5"/>
          <p:cNvSpPr txBox="1"/>
          <p:nvPr/>
        </p:nvSpPr>
        <p:spPr>
          <a:xfrm>
            <a:off x="1300480" y="327649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dirty="0">
              <a:solidFill>
                <a:srgbClr val="703881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868680" y="402590"/>
            <a:ext cx="280225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algn="l">
              <a:defRPr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erif SC" panose="02020400000000000000" pitchFamily="18" charset="-122"/>
              </a:rPr>
              <a:t>smoltcp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erif SC" panose="02020400000000000000" pitchFamily="18" charset="-122"/>
              </a:rPr>
              <a:t>补丁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838200" y="15621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/>
              <a:t>发现</a:t>
            </a:r>
            <a:r>
              <a:rPr lang="en-US" altLang="zh-CN"/>
              <a:t>Bug</a:t>
            </a:r>
            <a:r>
              <a:rPr lang="zh-CN" altLang="en-US"/>
              <a:t>：在使用</a:t>
            </a:r>
            <a:r>
              <a:rPr lang="en-US" altLang="zh-CN"/>
              <a:t>iperf</a:t>
            </a:r>
            <a:r>
              <a:rPr lang="zh-CN" altLang="en-US"/>
              <a:t>时，发送特定大小</a:t>
            </a:r>
            <a:r>
              <a:rPr lang="en-US" altLang="zh-CN"/>
              <a:t>UDP</a:t>
            </a:r>
            <a:r>
              <a:rPr lang="zh-CN" altLang="en-US"/>
              <a:t>包导致内核</a:t>
            </a:r>
            <a:r>
              <a:rPr lang="en-US" altLang="zh-CN"/>
              <a:t>panic</a:t>
            </a:r>
            <a:endParaRPr lang="en-US" altLang="zh-CN"/>
          </a:p>
          <a:p>
            <a:r>
              <a:rPr lang="zh-CN" altLang="en-US"/>
              <a:t>进一步测试：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长度</a:t>
            </a:r>
            <a:r>
              <a:rPr lang="en-US" altLang="zh-CN">
                <a:sym typeface="+mn-ea"/>
              </a:rPr>
              <a:t>&lt;1483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udp</a:t>
            </a:r>
            <a:r>
              <a:rPr lang="zh-CN" altLang="en-US">
                <a:sym typeface="+mn-ea"/>
              </a:rPr>
              <a:t>包正常发出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长度</a:t>
            </a:r>
            <a:r>
              <a:rPr lang="en-US" altLang="zh-CN">
                <a:sym typeface="+mn-ea"/>
              </a:rPr>
              <a:t>1483-1494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udp</a:t>
            </a:r>
            <a:r>
              <a:rPr lang="zh-CN" altLang="en-US">
                <a:sym typeface="+mn-ea"/>
              </a:rPr>
              <a:t>包导致内核</a:t>
            </a:r>
            <a:r>
              <a:rPr lang="en-US" altLang="zh-CN">
                <a:sym typeface="+mn-ea"/>
              </a:rPr>
              <a:t>panic</a:t>
            </a:r>
            <a:endParaRPr lang="zh-CN" altLang="en-US"/>
          </a:p>
          <a:p>
            <a:pPr lvl="1"/>
            <a:r>
              <a:rPr lang="zh-CN" altLang="en-US"/>
              <a:t>长度</a:t>
            </a:r>
            <a:r>
              <a:rPr lang="en-US" altLang="zh-CN"/>
              <a:t>&gt;1494</a:t>
            </a:r>
            <a:r>
              <a:rPr lang="zh-CN" altLang="en-US"/>
              <a:t>的</a:t>
            </a:r>
            <a:r>
              <a:rPr lang="en-US" altLang="zh-CN">
                <a:sym typeface="+mn-ea"/>
              </a:rPr>
              <a:t>udp</a:t>
            </a:r>
            <a:r>
              <a:rPr lang="zh-CN" altLang="en-US"/>
              <a:t>包无法发出</a:t>
            </a:r>
            <a:endParaRPr lang="zh-CN" altLang="en-US"/>
          </a:p>
          <a:p>
            <a:pPr lvl="0"/>
            <a:r>
              <a:rPr lang="zh-CN" altLang="en-US"/>
              <a:t>打开</a:t>
            </a:r>
            <a:r>
              <a:rPr lang="en-US" altLang="zh-CN"/>
              <a:t>smoltcp</a:t>
            </a:r>
            <a:r>
              <a:rPr lang="zh-CN" altLang="en-US"/>
              <a:t>的分片功能后，长度</a:t>
            </a:r>
            <a:r>
              <a:rPr lang="en-US" altLang="zh-CN"/>
              <a:t>&gt;1494</a:t>
            </a:r>
            <a:r>
              <a:rPr lang="zh-CN" altLang="en-US"/>
              <a:t>的</a:t>
            </a:r>
            <a:r>
              <a:rPr lang="en-US" altLang="zh-CN"/>
              <a:t>udp</a:t>
            </a:r>
            <a:r>
              <a:rPr lang="zh-CN" altLang="en-US"/>
              <a:t>包也可正常分片</a:t>
            </a:r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4725" y="4451985"/>
            <a:ext cx="7703185" cy="155384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标题 5"/>
          <p:cNvSpPr txBox="1"/>
          <p:nvPr/>
        </p:nvSpPr>
        <p:spPr>
          <a:xfrm>
            <a:off x="1300480" y="327649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dirty="0">
              <a:solidFill>
                <a:srgbClr val="703881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868680" y="402590"/>
            <a:ext cx="280225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algn="l">
              <a:defRPr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erif SC" panose="02020400000000000000" pitchFamily="18" charset="-122"/>
              </a:rPr>
              <a:t>smoltcp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erif SC" panose="02020400000000000000" pitchFamily="18" charset="-122"/>
              </a:rPr>
              <a:t>补丁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838200" y="15621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/>
              <a:t>Panic</a:t>
            </a:r>
            <a:r>
              <a:rPr lang="zh-CN" altLang="en-US"/>
              <a:t>的直接原因：接口层缓冲区溢出</a:t>
            </a:r>
            <a:endParaRPr lang="zh-CN" altLang="en-US"/>
          </a:p>
          <a:p>
            <a:pPr lvl="0"/>
            <a:r>
              <a:rPr lang="zh-CN" altLang="en-US"/>
              <a:t>接口层缓冲区给小了？</a:t>
            </a:r>
            <a:endParaRPr lang="zh-CN" altLang="en-US"/>
          </a:p>
          <a:p>
            <a:pPr lvl="1"/>
            <a:r>
              <a:rPr lang="zh-CN" altLang="en-US" sz="2400"/>
              <a:t>大小为</a:t>
            </a:r>
            <a:r>
              <a:rPr lang="en-US" altLang="zh-CN" sz="2400"/>
              <a:t>1526</a:t>
            </a:r>
            <a:r>
              <a:rPr lang="zh-CN" altLang="en-US" sz="2400"/>
              <a:t>，</a:t>
            </a:r>
            <a:r>
              <a:rPr lang="en-US" altLang="zh-CN" sz="2400"/>
              <a:t>MTU=1500</a:t>
            </a:r>
            <a:r>
              <a:rPr lang="zh-CN" altLang="en-US" sz="2400"/>
              <a:t>，</a:t>
            </a:r>
            <a:r>
              <a:rPr lang="en-US" altLang="zh-CN" sz="2400"/>
              <a:t>+14</a:t>
            </a:r>
            <a:r>
              <a:rPr lang="zh-CN" altLang="en-US" sz="2400"/>
              <a:t>以太网头</a:t>
            </a:r>
            <a:r>
              <a:rPr lang="en-US" altLang="zh-CN" sz="2400"/>
              <a:t>+10</a:t>
            </a:r>
            <a:r>
              <a:rPr lang="zh-CN" altLang="en-US" sz="2400"/>
              <a:t>元信息头，足够</a:t>
            </a:r>
            <a:endParaRPr lang="zh-CN" altLang="en-US"/>
          </a:p>
          <a:p>
            <a:pPr lvl="0"/>
            <a:r>
              <a:rPr lang="en-US" altLang="zh-CN"/>
              <a:t>axnet</a:t>
            </a:r>
            <a:r>
              <a:rPr lang="zh-CN" altLang="en-US"/>
              <a:t>没有正确限制</a:t>
            </a:r>
            <a:r>
              <a:rPr lang="en-US" altLang="zh-CN"/>
              <a:t>udp</a:t>
            </a:r>
            <a:r>
              <a:rPr lang="zh-CN" altLang="en-US"/>
              <a:t>包大小？</a:t>
            </a:r>
            <a:endParaRPr lang="zh-CN" altLang="en-US"/>
          </a:p>
          <a:p>
            <a:pPr lvl="1"/>
            <a:r>
              <a:rPr lang="en-US" altLang="zh-CN"/>
              <a:t>udp</a:t>
            </a:r>
            <a:r>
              <a:rPr lang="zh-CN" altLang="en-US"/>
              <a:t>并不关心</a:t>
            </a:r>
            <a:r>
              <a:rPr lang="en-US" altLang="zh-CN"/>
              <a:t>MTU</a:t>
            </a:r>
            <a:r>
              <a:rPr lang="zh-CN" altLang="en-US"/>
              <a:t>，分片是网络层的工作</a:t>
            </a:r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85720" y="3989070"/>
            <a:ext cx="5913120" cy="26523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标题 5"/>
          <p:cNvSpPr txBox="1"/>
          <p:nvPr/>
        </p:nvSpPr>
        <p:spPr>
          <a:xfrm>
            <a:off x="1300480" y="327649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dirty="0">
              <a:solidFill>
                <a:srgbClr val="703881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868680" y="402590"/>
            <a:ext cx="280225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algn="l">
              <a:defRPr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erif SC" panose="02020400000000000000" pitchFamily="18" charset="-122"/>
              </a:rPr>
              <a:t>smoltcp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erif SC" panose="02020400000000000000" pitchFamily="18" charset="-122"/>
              </a:rPr>
              <a:t>补丁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838200" y="1562100"/>
            <a:ext cx="10515600" cy="5027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/>
              <a:t>分片是在</a:t>
            </a:r>
            <a:r>
              <a:rPr lang="en-US" altLang="zh-CN"/>
              <a:t>smoltcp</a:t>
            </a:r>
            <a:r>
              <a:rPr lang="zh-CN" altLang="en-US"/>
              <a:t>中的网络层进行的！</a:t>
            </a:r>
            <a:endParaRPr lang="zh-CN" altLang="en-US"/>
          </a:p>
          <a:p>
            <a:pPr lvl="0"/>
            <a:r>
              <a:rPr lang="zh-CN" altLang="en-US"/>
              <a:t>相关代码逻辑：</a:t>
            </a:r>
            <a:endParaRPr lang="zh-CN" altLang="en-US"/>
          </a:p>
          <a:p>
            <a:pPr lvl="1"/>
            <a:r>
              <a:rPr lang="zh-CN" altLang="en-US"/>
              <a:t>判断原始</a:t>
            </a:r>
            <a:r>
              <a:rPr lang="en-US" altLang="zh-CN"/>
              <a:t>ipv4</a:t>
            </a:r>
            <a:r>
              <a:rPr lang="zh-CN" altLang="en-US"/>
              <a:t>包是否超过</a:t>
            </a:r>
            <a:r>
              <a:rPr lang="en-US" altLang="zh-CN"/>
              <a:t>MTU</a:t>
            </a:r>
            <a:endParaRPr lang="en-US" altLang="zh-CN"/>
          </a:p>
          <a:p>
            <a:pPr lvl="1"/>
            <a:r>
              <a:rPr lang="zh-CN" altLang="en-US"/>
              <a:t>如果没有直接发送</a:t>
            </a:r>
            <a:endParaRPr lang="zh-CN" altLang="en-US"/>
          </a:p>
          <a:p>
            <a:pPr lvl="1"/>
            <a:r>
              <a:rPr lang="zh-CN" altLang="en-US"/>
              <a:t>如果超过进入分片过程</a:t>
            </a:r>
            <a:endParaRPr lang="zh-CN" altLang="en-US"/>
          </a:p>
          <a:p>
            <a:pPr lvl="0"/>
            <a:r>
              <a:rPr lang="zh-CN" altLang="en-US"/>
              <a:t>混淆：</a:t>
            </a:r>
            <a:endParaRPr lang="zh-CN" altLang="en-US"/>
          </a:p>
          <a:p>
            <a:pPr lvl="1"/>
            <a:r>
              <a:rPr lang="en-US" altLang="zh-CN"/>
              <a:t>MTU</a:t>
            </a:r>
            <a:r>
              <a:rPr lang="zh-CN" altLang="en-US"/>
              <a:t>：接口层最大负载</a:t>
            </a:r>
            <a:endParaRPr lang="zh-CN" altLang="en-US"/>
          </a:p>
          <a:p>
            <a:pPr lvl="2"/>
            <a:r>
              <a:rPr lang="zh-CN" altLang="en-US"/>
              <a:t>以太网</a:t>
            </a:r>
            <a:r>
              <a:rPr lang="en-US" altLang="zh-CN"/>
              <a:t>=1500 octets</a:t>
            </a:r>
            <a:endParaRPr lang="en-US" altLang="zh-CN"/>
          </a:p>
          <a:p>
            <a:pPr lvl="1"/>
            <a:r>
              <a:rPr lang="en-US" altLang="zh-CN" sz="2400"/>
              <a:t>caps.max_transmission_unit</a:t>
            </a:r>
            <a:r>
              <a:rPr lang="zh-CN" altLang="en-US" sz="2400"/>
              <a:t>：接口层最大传输单元</a:t>
            </a:r>
            <a:endParaRPr lang="zh-CN" altLang="en-US" sz="2400"/>
          </a:p>
          <a:p>
            <a:pPr lvl="2"/>
            <a:r>
              <a:rPr lang="zh-CN" altLang="en-US"/>
              <a:t>以太网</a:t>
            </a:r>
            <a:r>
              <a:rPr lang="en-US" altLang="zh-CN"/>
              <a:t>=1514 octets</a:t>
            </a:r>
            <a:endParaRPr lang="en-US" altLang="zh-CN"/>
          </a:p>
          <a:p>
            <a:pPr lvl="0"/>
            <a:r>
              <a:rPr lang="zh-CN" altLang="en-US"/>
              <a:t>添加了发送各个长度包的测试</a:t>
            </a:r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4260" y="2934970"/>
            <a:ext cx="6705600" cy="19837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" y="-1143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标题 5"/>
          <p:cNvSpPr txBox="1"/>
          <p:nvPr/>
        </p:nvSpPr>
        <p:spPr>
          <a:xfrm>
            <a:off x="1300480" y="327649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dirty="0">
              <a:solidFill>
                <a:srgbClr val="703881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0386222" y="242117"/>
            <a:ext cx="1561684" cy="469972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868680" y="402590"/>
            <a:ext cx="280225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algn="l">
              <a:defRPr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erif SC" panose="02020400000000000000" pitchFamily="18" charset="-122"/>
              </a:rPr>
              <a:t>smoltcp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erif SC" panose="02020400000000000000" pitchFamily="18" charset="-122"/>
              </a:rPr>
              <a:t>补丁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游戏机, 建筑, 标志, 围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39" l="2737" r="98290">
                        <a14:foregroundMark x1="48945" y1="29798" x2="54989" y2="44073"/>
                        <a14:foregroundMark x1="44897" y1="27218" x2="65792" y2="69274"/>
                        <a14:foregroundMark x1="65792" y1="69274" x2="78278" y2="76008"/>
                        <a14:foregroundMark x1="78278" y1="76008" x2="80245" y2="62056"/>
                        <a14:foregroundMark x1="80245" y1="62056" x2="75912" y2="53710"/>
                        <a14:foregroundMark x1="80359" y1="50565" x2="82725" y2="84798"/>
                        <a14:foregroundMark x1="70410" y1="52056" x2="94897" y2="62944"/>
                        <a14:foregroundMark x1="78278" y1="41129" x2="81813" y2="97419"/>
                        <a14:foregroundMark x1="64652" y1="37581" x2="71066" y2="48710"/>
                        <a14:foregroundMark x1="40564" y1="58710" x2="55758" y2="81774"/>
                        <a14:foregroundMark x1="55758" y1="81774" x2="56414" y2="80000"/>
                        <a14:foregroundMark x1="41220" y1="90927" x2="82868" y2="89194"/>
                        <a14:foregroundMark x1="82868" y1="89194" x2="85205" y2="89274"/>
                        <a14:foregroundMark x1="95553" y1="45000" x2="98318" y2="72056"/>
                        <a14:foregroundMark x1="98318" y1="72056" x2="98318" y2="72056"/>
                        <a14:foregroundMark x1="92816" y1="29435" x2="93871" y2="37944"/>
                        <a14:foregroundMark x1="96351" y1="39798" x2="97263" y2="50000"/>
                        <a14:foregroundMark x1="92018" y1="28347" x2="93871" y2="44435"/>
                        <a14:foregroundMark x1="79447" y1="36492" x2="82212" y2="33710"/>
                        <a14:foregroundMark x1="82326" y1="33871" x2="79989" y2="42218"/>
                        <a14:foregroundMark x1="36659" y1="50927" x2="46152" y2="50242"/>
                        <a14:foregroundMark x1="46152" y1="50242" x2="53022" y2="51290"/>
                        <a14:foregroundMark x1="69641" y1="94435" x2="71608" y2="94073"/>
                        <a14:foregroundMark x1="43843" y1="93347" x2="59949" y2="96129"/>
                        <a14:foregroundMark x1="2737" y1="89435" x2="10063" y2="86855"/>
                        <a14:foregroundMark x1="10063" y1="86855" x2="10063" y2="86855"/>
                        <a14:foregroundMark x1="36374" y1="35202" x2="37030" y2="43508"/>
                        <a14:foregroundMark x1="25513" y1="41129" x2="25770" y2="42419"/>
                        <a14:foregroundMark x1="76311" y1="39274" x2="75656" y2="41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860855" cy="608586"/>
          </a:xfrm>
          <a:prstGeom prst="rect">
            <a:avLst/>
          </a:prstGeom>
        </p:spPr>
      </p:pic>
      <p:pic>
        <p:nvPicPr>
          <p:cNvPr id="46" name="图片 45" descr="建筑的摆设布局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55311"/>
          <a:stretch>
            <a:fillRect/>
          </a:stretch>
        </p:blipFill>
        <p:spPr>
          <a:xfrm>
            <a:off x="9237785" y="6143541"/>
            <a:ext cx="3036277" cy="91375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838200" y="15621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/>
              <a:t>反思</a:t>
            </a:r>
            <a:r>
              <a:rPr lang="zh-CN" altLang="en-US"/>
              <a:t>：为什么这么简单的问题这么久无人发现？</a:t>
            </a:r>
            <a:endParaRPr lang="zh-CN" altLang="en-US"/>
          </a:p>
          <a:p>
            <a:pPr lvl="1"/>
            <a:r>
              <a:rPr lang="zh-CN" altLang="en-US"/>
              <a:t>单元测试覆盖率不足</a:t>
            </a:r>
            <a:endParaRPr lang="zh-CN" altLang="en-US"/>
          </a:p>
          <a:p>
            <a:pPr lvl="1"/>
            <a:r>
              <a:rPr lang="zh-CN" altLang="en-US"/>
              <a:t>完全没有集成测试</a:t>
            </a:r>
            <a:endParaRPr lang="zh-CN" altLang="en-US"/>
          </a:p>
          <a:p>
            <a:pPr lvl="1"/>
            <a:r>
              <a:rPr lang="zh-CN" altLang="en-US"/>
              <a:t>分片特性应用不广，不受重视</a:t>
            </a:r>
            <a:endParaRPr lang="zh-CN" altLang="en-US"/>
          </a:p>
          <a:p>
            <a:pPr lvl="1"/>
            <a:r>
              <a:rPr lang="zh-CN" altLang="en-US"/>
              <a:t>项目作者监管不力</a:t>
            </a:r>
            <a:endParaRPr lang="zh-CN" altLang="en-US"/>
          </a:p>
          <a:p>
            <a:pPr lvl="1"/>
            <a:endParaRPr lang="zh-CN" altLang="en-US"/>
          </a:p>
          <a:p>
            <a:pPr lvl="0"/>
            <a:r>
              <a:rPr lang="zh-CN" altLang="en-US" sz="2800"/>
              <a:t>反思：发现异常到解决问题花了两周</a:t>
            </a:r>
            <a:endParaRPr lang="zh-CN" altLang="en-US" sz="2800"/>
          </a:p>
          <a:p>
            <a:pPr lvl="1"/>
            <a:r>
              <a:rPr lang="zh-CN" altLang="en-US" sz="2400"/>
              <a:t>对项目结构了解不足</a:t>
            </a:r>
            <a:endParaRPr lang="zh-CN" altLang="en-US" sz="2400"/>
          </a:p>
          <a:p>
            <a:pPr lvl="1"/>
            <a:r>
              <a:rPr lang="zh-CN" altLang="en-US" sz="2400"/>
              <a:t>过于信任开源项目</a:t>
            </a:r>
            <a:endParaRPr lang="zh-CN" altLang="en-US"/>
          </a:p>
          <a:p>
            <a:pPr lvl="1"/>
            <a:r>
              <a:rPr lang="zh-CN" altLang="en-US"/>
              <a:t>只会使用</a:t>
            </a:r>
            <a:r>
              <a:rPr lang="en-US" altLang="zh-CN"/>
              <a:t>print</a:t>
            </a:r>
            <a:r>
              <a:rPr lang="zh-CN" altLang="en-US"/>
              <a:t>调试</a:t>
            </a:r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组合 103"/>
          <p:cNvGrpSpPr>
            <a:grpSpLocks noChangeAspect="1"/>
          </p:cNvGrpSpPr>
          <p:nvPr/>
        </p:nvGrpSpPr>
        <p:grpSpPr>
          <a:xfrm>
            <a:off x="9977172" y="196002"/>
            <a:ext cx="1946604" cy="585810"/>
            <a:chOff x="2685028" y="2876682"/>
            <a:chExt cx="5502784" cy="1656004"/>
          </a:xfrm>
        </p:grpSpPr>
        <p:sp>
          <p:nvSpPr>
            <p:cNvPr id="105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106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107" name="图片 10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23" name="TextBox 6"/>
          <p:cNvSpPr>
            <a:spLocks noChangeArrowheads="1"/>
          </p:cNvSpPr>
          <p:nvPr/>
        </p:nvSpPr>
        <p:spPr bwMode="auto">
          <a:xfrm>
            <a:off x="3766967" y="2831030"/>
            <a:ext cx="848820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spc="1900" dirty="0">
                <a:solidFill>
                  <a:srgbClr val="660874"/>
                </a:solidFill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rPr>
              <a:t>谢谢大家观看！</a:t>
            </a:r>
            <a:endParaRPr lang="zh-CN" altLang="en-US" sz="4400" b="1" spc="1900" dirty="0">
              <a:solidFill>
                <a:srgbClr val="660874"/>
              </a:solidFill>
              <a:latin typeface="黑体" panose="02010609060101010101" charset="-122"/>
              <a:ea typeface="黑体" panose="02010609060101010101" charset="-122"/>
              <a:sym typeface="微软雅黑" panose="020B0503020204020204" pitchFamily="34" charset="-122"/>
            </a:endParaRPr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3206713" y="3841483"/>
            <a:ext cx="604171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pc="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Thank you for watching</a:t>
            </a:r>
            <a:endParaRPr lang="zh-CN" altLang="en-US" spc="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3205655" y="3684215"/>
            <a:ext cx="6022427" cy="0"/>
          </a:xfrm>
          <a:prstGeom prst="line">
            <a:avLst/>
          </a:prstGeom>
          <a:ln w="28575">
            <a:solidFill>
              <a:srgbClr val="66087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 descr="建筑的设计&#10;&#10;描述已自动生成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048" y="3076575"/>
            <a:ext cx="5635327" cy="3781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TABLE_ENDDRAG_ORIGIN_RECT" val="822*130"/>
  <p:tag name="TABLE_ENDDRAG_RECT" val="144*195*822*130"/>
</p:tagLst>
</file>

<file path=ppt/tags/tag2.xml><?xml version="1.0" encoding="utf-8"?>
<p:tagLst xmlns:p="http://schemas.openxmlformats.org/presentationml/2006/main">
  <p:tag name="commondata" val="eyJoZGlkIjoiM2RmNTE5ODQ0MDc4N2UxMjg5YTdmYTM4NmYyNGIzNm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996</Words>
  <Application>WPS 演示</Application>
  <PresentationFormat>宽屏</PresentationFormat>
  <Paragraphs>114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8" baseType="lpstr">
      <vt:lpstr>Arial</vt:lpstr>
      <vt:lpstr>宋体</vt:lpstr>
      <vt:lpstr>Wingdings</vt:lpstr>
      <vt:lpstr>Arial</vt:lpstr>
      <vt:lpstr>微软雅黑 Light</vt:lpstr>
      <vt:lpstr>Calibri</vt:lpstr>
      <vt:lpstr>黑体</vt:lpstr>
      <vt:lpstr>微软雅黑</vt:lpstr>
      <vt:lpstr>思源宋体 CN Heavy</vt:lpstr>
      <vt:lpstr>启功字体简体</vt:lpstr>
      <vt:lpstr>思源宋体 CN</vt:lpstr>
      <vt:lpstr>Century Gothic</vt:lpstr>
      <vt:lpstr>Source Han Serif SC</vt:lpstr>
      <vt:lpstr>Helvetica Neue</vt:lpstr>
      <vt:lpstr>Helvetica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炯</cp:lastModifiedBy>
  <cp:revision>31</cp:revision>
  <dcterms:created xsi:type="dcterms:W3CDTF">2024-09-28T15:56:00Z</dcterms:created>
  <dcterms:modified xsi:type="dcterms:W3CDTF">2024-11-04T17:56:54Z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D59E1CA3AB5D48C380711EAED564DFDF_12</vt:lpwstr>
  </property>
  <property fmtid="{D5CDD505-2E9C-101B-9397-08002B2CF9AE}" pid="3" name="KSOProductBuildVer">
    <vt:lpwstr>2052-12.1.0.18909</vt:lpwstr>
  </property>
</Properties>
</file>